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285"/>
    <a:srgbClr val="9966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9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5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6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3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7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8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5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5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5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0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25337-FE49-4981-83BF-749595912EEA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8125E-7672-4B79-8F48-64E7FA13F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0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57E6108-6507-4C47-A401-D1A29244B3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1066" y="1803043"/>
            <a:ext cx="10526332" cy="1983345"/>
          </a:xfrm>
        </p:spPr>
        <p:txBody>
          <a:bodyPr/>
          <a:lstStyle/>
          <a:p>
            <a:r>
              <a:rPr lang="ar-SA" dirty="0">
                <a:solidFill>
                  <a:srgbClr val="006699"/>
                </a:solidFill>
                <a:latin typeface="STC "/>
                <a:cs typeface="STC Regular" pitchFamily="2" charset="-78"/>
              </a:rPr>
              <a:t>الوحدات المساندة </a:t>
            </a:r>
            <a:br>
              <a:rPr lang="ar-SA" dirty="0">
                <a:solidFill>
                  <a:srgbClr val="006699"/>
                </a:solidFill>
                <a:latin typeface="STC "/>
                <a:cs typeface="STC Regular" pitchFamily="2" charset="-78"/>
              </a:rPr>
            </a:br>
            <a:r>
              <a:rPr lang="ar-SA" dirty="0">
                <a:solidFill>
                  <a:srgbClr val="006699"/>
                </a:solidFill>
                <a:latin typeface="STC "/>
                <a:cs typeface="STC Regular" pitchFamily="2" charset="-78"/>
              </a:rPr>
              <a:t>في عمادة البحث العلميّ</a:t>
            </a:r>
            <a:endParaRPr lang="ar-SA" dirty="0">
              <a:solidFill>
                <a:srgbClr val="006699"/>
              </a:solidFill>
              <a:latin typeface="STC 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8852973-4698-4E03-95F8-4C5F9252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5060" y="4014163"/>
            <a:ext cx="9144000" cy="1655762"/>
          </a:xfrm>
        </p:spPr>
        <p:txBody>
          <a:bodyPr/>
          <a:lstStyle/>
          <a:p>
            <a:endParaRPr lang="ar-SA" dirty="0">
              <a:solidFill>
                <a:srgbClr val="996600"/>
              </a:solidFill>
              <a:latin typeface="STC Regular" pitchFamily="2" charset="-78"/>
              <a:cs typeface="STC Regular" pitchFamily="2" charset="-78"/>
            </a:endParaRPr>
          </a:p>
          <a:p>
            <a:r>
              <a:rPr lang="ar-SA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نسعى لأن تكون عمادة البحث العلمي قبلة الباحثين في البلد الأمين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5ED44E11-4B38-4C98-8C14-16D64E47C960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ACCA5CDC-DFC2-48DB-9B70-99393050B0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04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EFFC4-F0EE-43ED-BA9A-B6B5D717E794}"/>
              </a:ext>
            </a:extLst>
          </p:cNvPr>
          <p:cNvSpPr txBox="1">
            <a:spLocks/>
          </p:cNvSpPr>
          <p:nvPr/>
        </p:nvSpPr>
        <p:spPr>
          <a:xfrm>
            <a:off x="4596336" y="2056033"/>
            <a:ext cx="3060563" cy="9003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36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وحدة الاستلال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701E4-EE2E-497A-85A2-54B0F531DCD6}"/>
              </a:ext>
            </a:extLst>
          </p:cNvPr>
          <p:cNvSpPr txBox="1">
            <a:spLocks/>
          </p:cNvSpPr>
          <p:nvPr/>
        </p:nvSpPr>
        <p:spPr>
          <a:xfrm>
            <a:off x="2215166" y="3490173"/>
            <a:ext cx="7559897" cy="953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طلب فحص الأوراق العلمية ومقترحات المشاريع البحثية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415" y="2056033"/>
            <a:ext cx="659695" cy="659695"/>
          </a:xfrm>
          <a:prstGeom prst="rect">
            <a:avLst/>
          </a:prstGeom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0C73C8BC-8A6C-419B-9FBB-FCFBF8AACCD7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04C8F615-5492-48B4-AD37-05B46DB042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8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7A9AD-8D25-428F-B78B-27FEC56E820E}"/>
              </a:ext>
            </a:extLst>
          </p:cNvPr>
          <p:cNvSpPr txBox="1">
            <a:spLocks/>
          </p:cNvSpPr>
          <p:nvPr/>
        </p:nvSpPr>
        <p:spPr>
          <a:xfrm>
            <a:off x="3049420" y="1747954"/>
            <a:ext cx="6421191" cy="762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36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أهداف وحدات عمادة البحث العلميّ: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18964-424C-4743-88E7-9609DA9D3286}"/>
              </a:ext>
            </a:extLst>
          </p:cNvPr>
          <p:cNvSpPr txBox="1">
            <a:spLocks/>
          </p:cNvSpPr>
          <p:nvPr/>
        </p:nvSpPr>
        <p:spPr>
          <a:xfrm>
            <a:off x="619260" y="3124847"/>
            <a:ext cx="10515600" cy="3314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2000" dirty="0">
                <a:solidFill>
                  <a:srgbClr val="006699"/>
                </a:solidFill>
                <a:latin typeface="STC Regular" pitchFamily="2" charset="-78"/>
                <a:cs typeface="STC Regular" pitchFamily="2" charset="-78"/>
              </a:rPr>
              <a:t>تحفز الوحدات المساندة علي اجراء البحوث الاصلية المبتكرة والتي تسهم في اثراء المعرفة  وتوفير سبل إنجازها والإفادة منها وتحرص على تقديم التالي:</a:t>
            </a:r>
            <a:endParaRPr lang="en-US" sz="2000" dirty="0">
              <a:solidFill>
                <a:srgbClr val="006699"/>
              </a:solidFill>
              <a:latin typeface="STC Regular" pitchFamily="2" charset="-78"/>
              <a:cs typeface="STC Regular" pitchFamily="2" charset="-78"/>
            </a:endParaRPr>
          </a:p>
          <a:p>
            <a:pPr algn="r" rtl="1"/>
            <a:r>
              <a:rPr lang="ar-SA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- نقل وتوطين التقنية الحديثة والمشاركة في تطويرها لخدمة اغراض البحث العلمي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  <a:p>
            <a:pPr algn="r" rtl="1"/>
            <a:r>
              <a:rPr lang="ar-SA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- تقديم المشورة العلمية وتطوير الحلول وترجمة النتائج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  <a:p>
            <a:pPr algn="r" rtl="1"/>
            <a:r>
              <a:rPr lang="ar-SA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- مساعدة الباحثين على تخطي عقبات إنجاز البحوث العلمية لنشرها في أوعية نشر مرموقة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  <a:p>
            <a:pPr algn="r" rtl="1"/>
            <a:r>
              <a:rPr lang="ar-SA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- زيادة فرص الدعم لتمويل الأبحاث داخليا أو خارجيا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  <a:p>
            <a:pPr algn="r" rtl="1"/>
            <a:endParaRPr lang="ar-S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0611" y="1314913"/>
            <a:ext cx="814241" cy="814241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F6C75694-52F7-4F8F-A2B7-974BDF4D8136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7" name="صورة 6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47B96319-AB01-4AF5-ABB8-6001EEF009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1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514B5-E85B-4DD5-88C3-BD981735F681}"/>
              </a:ext>
            </a:extLst>
          </p:cNvPr>
          <p:cNvSpPr txBox="1">
            <a:spLocks/>
          </p:cNvSpPr>
          <p:nvPr/>
        </p:nvSpPr>
        <p:spPr>
          <a:xfrm>
            <a:off x="3670480" y="2548865"/>
            <a:ext cx="4057918" cy="9286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40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الفئة المستهدفة: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D87B6-01B6-4444-BA3F-4BB77AAB0C33}"/>
              </a:ext>
            </a:extLst>
          </p:cNvPr>
          <p:cNvSpPr txBox="1">
            <a:spLocks/>
          </p:cNvSpPr>
          <p:nvPr/>
        </p:nvSpPr>
        <p:spPr>
          <a:xfrm>
            <a:off x="1352283" y="4084262"/>
            <a:ext cx="8867104" cy="845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أعضاء هيئة التدريس في جامعة أم القرى وطلاب الدراسات العليا.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398" y="2356834"/>
            <a:ext cx="981667" cy="981667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85123EB8-F92D-4422-B17C-DF3690CC62F9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7" name="صورة 6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D798F1D8-B91C-4735-939F-A1897FA8B5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31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619AB-15B4-40AD-9F3F-89A4E6AC18A6}"/>
              </a:ext>
            </a:extLst>
          </p:cNvPr>
          <p:cNvSpPr txBox="1">
            <a:spLocks/>
          </p:cNvSpPr>
          <p:nvPr/>
        </p:nvSpPr>
        <p:spPr>
          <a:xfrm>
            <a:off x="4248369" y="1193489"/>
            <a:ext cx="3754191" cy="8608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36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طريقة طلب الخدمة: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84" b="34085"/>
          <a:stretch/>
        </p:blipFill>
        <p:spPr>
          <a:xfrm>
            <a:off x="161727" y="1943468"/>
            <a:ext cx="11295529" cy="4746812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993945" y="4898214"/>
            <a:ext cx="18153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يتم استقبال طلب العمل الكترونيا عن طريق البوابة الالكترونية لإدارة المنح.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901622" y="4208685"/>
            <a:ext cx="264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1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000831" y="4329753"/>
            <a:ext cx="15039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يقوم رئيس الوحدة</a:t>
            </a:r>
          </a:p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المختصة بمراجعة </a:t>
            </a:r>
          </a:p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الطلب 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020380" y="3521675"/>
            <a:ext cx="264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2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908901" y="3722457"/>
            <a:ext cx="18011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تحديد المعيار الزمني</a:t>
            </a:r>
          </a:p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 وموعد الانجاز المتاح وادراجه ضمن جدول </a:t>
            </a:r>
          </a:p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أعمال الوحدة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5993236" y="2959818"/>
            <a:ext cx="264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3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937151" y="3122292"/>
            <a:ext cx="18292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الرد الكترونيا علي المستفيد </a:t>
            </a:r>
          </a:p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بالموعد الزمني المحدد </a:t>
            </a:r>
          </a:p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 بعد الموافقة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9092485" y="2547159"/>
            <a:ext cx="20863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استقبال التغذية الراجعة </a:t>
            </a:r>
          </a:p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عن مدي الاستفادة من</a:t>
            </a:r>
          </a:p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 الخدمة المقدمة بعد </a:t>
            </a:r>
          </a:p>
          <a:p>
            <a:pPr algn="ct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الانتهاء منها</a:t>
            </a:r>
            <a:r>
              <a:rPr lang="ar-SA" dirty="0"/>
              <a:t>.</a:t>
            </a:r>
            <a:endParaRPr lang="en-US" dirty="0"/>
          </a:p>
          <a:p>
            <a:pPr algn="ctr" rtl="1"/>
            <a:endParaRPr lang="ar-SA" dirty="0"/>
          </a:p>
        </p:txBody>
      </p:sp>
      <p:sp>
        <p:nvSpPr>
          <p:cNvPr id="13" name="مستطيل 12"/>
          <p:cNvSpPr/>
          <p:nvPr/>
        </p:nvSpPr>
        <p:spPr>
          <a:xfrm>
            <a:off x="8030464" y="2321208"/>
            <a:ext cx="264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4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10174311" y="1792714"/>
            <a:ext cx="264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5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TC Regular" pitchFamily="2" charset="-78"/>
              <a:cs typeface="STC Regular" pitchFamily="2" charset="-78"/>
            </a:endParaRPr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948" y="1378039"/>
            <a:ext cx="582064" cy="582064"/>
          </a:xfrm>
          <a:prstGeom prst="rect">
            <a:avLst/>
          </a:prstGeom>
        </p:spPr>
      </p:pic>
      <p:sp>
        <p:nvSpPr>
          <p:cNvPr id="16" name="مستطيل 15">
            <a:extLst>
              <a:ext uri="{FF2B5EF4-FFF2-40B4-BE49-F238E27FC236}">
                <a16:creationId xmlns:a16="http://schemas.microsoft.com/office/drawing/2014/main" id="{195A6D18-78B0-4105-87A4-B067317A977D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7" name="صورة 16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1A958645-05E7-4AF3-8EAE-7179E1F1A6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61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BA2F7-FA12-43A4-9719-706ADB464D49}"/>
              </a:ext>
            </a:extLst>
          </p:cNvPr>
          <p:cNvSpPr txBox="1">
            <a:spLocks/>
          </p:cNvSpPr>
          <p:nvPr/>
        </p:nvSpPr>
        <p:spPr>
          <a:xfrm>
            <a:off x="2427666" y="2347581"/>
            <a:ext cx="6936346" cy="84068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36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وحدة</a:t>
            </a:r>
            <a:r>
              <a:rPr lang="ar-SA" dirty="0"/>
              <a:t> </a:t>
            </a:r>
            <a:r>
              <a:rPr lang="ar-SA" sz="36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تحرير بحث علمي باللغة العربية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F380-A860-45FC-8615-3CF703632F3D}"/>
              </a:ext>
            </a:extLst>
          </p:cNvPr>
          <p:cNvSpPr txBox="1">
            <a:spLocks/>
          </p:cNvSpPr>
          <p:nvPr/>
        </p:nvSpPr>
        <p:spPr>
          <a:xfrm>
            <a:off x="1884432" y="3718824"/>
            <a:ext cx="7850747" cy="87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التدقيق اللغوي لملخصات الأوراق العلمية الأكاديمية باللغة العربية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012" y="2218129"/>
            <a:ext cx="742334" cy="742334"/>
          </a:xfrm>
          <a:prstGeom prst="rect">
            <a:avLst/>
          </a:prstGeom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7715FAD1-81A7-4197-8E20-3B63D5866064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848CD644-44AB-4E6C-A087-DE481CA89E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3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3CDD-B295-49B9-893F-6D6E41595511}"/>
              </a:ext>
            </a:extLst>
          </p:cNvPr>
          <p:cNvSpPr txBox="1">
            <a:spLocks/>
          </p:cNvSpPr>
          <p:nvPr/>
        </p:nvSpPr>
        <p:spPr>
          <a:xfrm>
            <a:off x="2021983" y="2901304"/>
            <a:ext cx="8198476" cy="7762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36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وحدة  الاستشارات الفنية في كتابة مقترح بحثيّ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51A5B-3A92-40E8-BB3F-79F2495820B1}"/>
              </a:ext>
            </a:extLst>
          </p:cNvPr>
          <p:cNvSpPr txBox="1">
            <a:spLocks/>
          </p:cNvSpPr>
          <p:nvPr/>
        </p:nvSpPr>
        <p:spPr>
          <a:xfrm>
            <a:off x="2021983" y="4270021"/>
            <a:ext cx="7580290" cy="1464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r" rtl="1">
              <a:buFont typeface="+mj-lt"/>
              <a:buAutoNum type="arabicPeriod"/>
            </a:pPr>
            <a:r>
              <a:rPr lang="ar-SA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المراجعة</a:t>
            </a:r>
            <a:r>
              <a:rPr lang="ar-SA" dirty="0"/>
              <a:t> </a:t>
            </a:r>
            <a:r>
              <a:rPr lang="ar-SA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الفنية قبل تقديم المقترح البحثي لجهة الدعم.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المراجعة الفنية لملاحظات جهة الدعم بعد التقديم اليها.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604" y="2332513"/>
            <a:ext cx="752341" cy="752341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96A740DC-8FDF-4A1E-B7D0-E4A006E822B8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7" name="صورة 6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F3EFFBEB-C9C3-45F4-821B-7906474DA6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75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F21CC-9DFF-45D6-B97F-07049156F4C8}"/>
              </a:ext>
            </a:extLst>
          </p:cNvPr>
          <p:cNvSpPr txBox="1">
            <a:spLocks/>
          </p:cNvSpPr>
          <p:nvPr/>
        </p:nvSpPr>
        <p:spPr>
          <a:xfrm>
            <a:off x="2113110" y="2719508"/>
            <a:ext cx="7567411" cy="6627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36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وحدة تحرير الأوراق العلمية باللغة الإنجليزية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A0DDA-D05F-4E22-9545-5B829F7CDE19}"/>
              </a:ext>
            </a:extLst>
          </p:cNvPr>
          <p:cNvSpPr txBox="1">
            <a:spLocks/>
          </p:cNvSpPr>
          <p:nvPr/>
        </p:nvSpPr>
        <p:spPr>
          <a:xfrm>
            <a:off x="1133340" y="3940934"/>
            <a:ext cx="9651103" cy="914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التدقيق اللغوي لملخصات الأوراق العلمية الأكاديمية باللغة الإنجليزية </a:t>
            </a:r>
          </a:p>
          <a:p>
            <a:pPr algn="r" rtl="1"/>
            <a:endParaRPr lang="ar-SA" sz="3200" dirty="0"/>
          </a:p>
        </p:txBody>
      </p:sp>
      <p:grpSp>
        <p:nvGrpSpPr>
          <p:cNvPr id="6" name="مجموعة 5"/>
          <p:cNvGrpSpPr/>
          <p:nvPr/>
        </p:nvGrpSpPr>
        <p:grpSpPr>
          <a:xfrm>
            <a:off x="9680521" y="2428740"/>
            <a:ext cx="742335" cy="783577"/>
            <a:chOff x="9680521" y="2428740"/>
            <a:chExt cx="742335" cy="783577"/>
          </a:xfrm>
        </p:grpSpPr>
        <p:pic>
          <p:nvPicPr>
            <p:cNvPr id="4" name="صورة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0521" y="2428740"/>
              <a:ext cx="742335" cy="742335"/>
            </a:xfrm>
            <a:prstGeom prst="rect">
              <a:avLst/>
            </a:prstGeom>
          </p:spPr>
        </p:pic>
        <p:sp>
          <p:nvSpPr>
            <p:cNvPr id="5" name="مربع نص 4"/>
            <p:cNvSpPr txBox="1"/>
            <p:nvPr/>
          </p:nvSpPr>
          <p:spPr>
            <a:xfrm>
              <a:off x="9741988" y="2812207"/>
              <a:ext cx="309700" cy="40011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000" b="1" dirty="0">
                  <a:solidFill>
                    <a:srgbClr val="996600"/>
                  </a:solidFill>
                </a:rPr>
                <a:t>E</a:t>
              </a:r>
              <a:endParaRPr lang="ar-SA" sz="2000" b="1" dirty="0">
                <a:solidFill>
                  <a:srgbClr val="996600"/>
                </a:solidFill>
              </a:endParaRPr>
            </a:p>
          </p:txBody>
        </p:sp>
      </p:grpSp>
      <p:sp>
        <p:nvSpPr>
          <p:cNvPr id="7" name="مستطيل 6">
            <a:extLst>
              <a:ext uri="{FF2B5EF4-FFF2-40B4-BE49-F238E27FC236}">
                <a16:creationId xmlns:a16="http://schemas.microsoft.com/office/drawing/2014/main" id="{3B672A26-6697-49EE-BE08-14786A09654E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1A8995A7-9CE4-4613-AE7E-FB82D6B52B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69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42FF9-06CA-405C-B489-127CDDE44FB4}"/>
              </a:ext>
            </a:extLst>
          </p:cNvPr>
          <p:cNvSpPr txBox="1">
            <a:spLocks/>
          </p:cNvSpPr>
          <p:nvPr/>
        </p:nvSpPr>
        <p:spPr>
          <a:xfrm>
            <a:off x="3871442" y="2018839"/>
            <a:ext cx="4502239" cy="820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36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وحدة التحليل الإحصائي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E02A4-4572-44FE-B8AE-DE5E96F13D7F}"/>
              </a:ext>
            </a:extLst>
          </p:cNvPr>
          <p:cNvSpPr txBox="1">
            <a:spLocks/>
          </p:cNvSpPr>
          <p:nvPr/>
        </p:nvSpPr>
        <p:spPr>
          <a:xfrm>
            <a:off x="2270571" y="3289914"/>
            <a:ext cx="6666426" cy="1668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*الاستشارة في التحليل الإحصائي</a:t>
            </a:r>
          </a:p>
          <a:p>
            <a:pPr algn="r" rtl="1"/>
            <a:r>
              <a:rPr lang="ar-SA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*طلب ورشة عمل لتحليل البيانات احصائيا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443" y="1882075"/>
            <a:ext cx="899108" cy="899108"/>
          </a:xfrm>
          <a:prstGeom prst="rect">
            <a:avLst/>
          </a:prstGeom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5A6B0CAF-A1A5-40B4-896E-20C6812FA0A3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8300EB0E-C859-482A-89D8-9932843E26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64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4C91-5BFD-4F03-A881-3785CAD0066C}"/>
              </a:ext>
            </a:extLst>
          </p:cNvPr>
          <p:cNvSpPr txBox="1">
            <a:spLocks/>
          </p:cNvSpPr>
          <p:nvPr/>
        </p:nvSpPr>
        <p:spPr>
          <a:xfrm>
            <a:off x="3774046" y="1827022"/>
            <a:ext cx="4283298" cy="8278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3600" dirty="0">
                <a:solidFill>
                  <a:srgbClr val="996600"/>
                </a:solidFill>
                <a:latin typeface="STC Regular" pitchFamily="2" charset="-78"/>
                <a:cs typeface="STC Regular" pitchFamily="2" charset="-78"/>
              </a:rPr>
              <a:t>وحدة المحركات البحثية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5585E-E549-4CCA-83F2-793315158E83}"/>
              </a:ext>
            </a:extLst>
          </p:cNvPr>
          <p:cNvSpPr txBox="1">
            <a:spLocks/>
          </p:cNvSpPr>
          <p:nvPr/>
        </p:nvSpPr>
        <p:spPr>
          <a:xfrm>
            <a:off x="1957590" y="3310758"/>
            <a:ext cx="7007716" cy="1337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*تحديد موعد للمساعدة للتسجيل في المحركات البحثية</a:t>
            </a:r>
          </a:p>
          <a:p>
            <a:pPr algn="r" rtl="1"/>
            <a:r>
              <a:rPr lang="ar-SA" dirty="0">
                <a:solidFill>
                  <a:schemeClr val="tx1">
                    <a:lumMod val="65000"/>
                    <a:lumOff val="35000"/>
                  </a:schemeClr>
                </a:solidFill>
                <a:latin typeface="STC Regular" pitchFamily="2" charset="-78"/>
                <a:cs typeface="STC Regular" pitchFamily="2" charset="-78"/>
              </a:rPr>
              <a:t>*طلب ورشة عمل لطريقة التسجيل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117" y="1878879"/>
            <a:ext cx="724089" cy="724089"/>
          </a:xfrm>
          <a:prstGeom prst="rect">
            <a:avLst/>
          </a:prstGeom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FF438868-DE87-4C5D-ADF7-BF9E84539FAD}"/>
              </a:ext>
            </a:extLst>
          </p:cNvPr>
          <p:cNvSpPr/>
          <p:nvPr/>
        </p:nvSpPr>
        <p:spPr>
          <a:xfrm>
            <a:off x="10511406" y="117446"/>
            <a:ext cx="1577130" cy="864066"/>
          </a:xfrm>
          <a:prstGeom prst="rect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4F75A86A-B80C-4D48-96D2-7E0A8DC901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34" y="0"/>
            <a:ext cx="993074" cy="99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90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262</Words>
  <Application>Microsoft Office PowerPoint</Application>
  <PresentationFormat>شاشة عريضة</PresentationFormat>
  <Paragraphs>47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STC </vt:lpstr>
      <vt:lpstr>STC Regular</vt:lpstr>
      <vt:lpstr>Office Theme</vt:lpstr>
      <vt:lpstr>الوحدات المساندة  في عمادة البحث العلميّ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Zeroia Zatchi</dc:creator>
  <cp:lastModifiedBy>Hawazin M. Almajnoni</cp:lastModifiedBy>
  <cp:revision>16</cp:revision>
  <dcterms:created xsi:type="dcterms:W3CDTF">2016-10-05T08:13:16Z</dcterms:created>
  <dcterms:modified xsi:type="dcterms:W3CDTF">2022-08-04T09:38:09Z</dcterms:modified>
</cp:coreProperties>
</file>